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sldIdLst>
    <p:sldId id="256" r:id="rId2"/>
    <p:sldId id="257" r:id="rId3"/>
    <p:sldId id="259" r:id="rId4"/>
    <p:sldId id="258" r:id="rId5"/>
    <p:sldId id="278" r:id="rId6"/>
    <p:sldId id="277" r:id="rId7"/>
    <p:sldId id="261" r:id="rId8"/>
    <p:sldId id="263" r:id="rId9"/>
    <p:sldId id="260" r:id="rId10"/>
    <p:sldId id="262" r:id="rId11"/>
    <p:sldId id="264" r:id="rId12"/>
    <p:sldId id="279" r:id="rId13"/>
    <p:sldId id="265" r:id="rId14"/>
    <p:sldId id="266" r:id="rId15"/>
    <p:sldId id="267" r:id="rId16"/>
    <p:sldId id="275" r:id="rId17"/>
    <p:sldId id="281" r:id="rId18"/>
    <p:sldId id="280" r:id="rId19"/>
    <p:sldId id="283" r:id="rId20"/>
    <p:sldId id="284" r:id="rId21"/>
    <p:sldId id="282" r:id="rId22"/>
  </p:sldIdLst>
  <p:sldSz cx="9144000" cy="6858000" type="screen4x3"/>
  <p:notesSz cx="6562725" cy="8686800"/>
  <p:defaultTextStyle>
    <a:defPPr>
      <a:defRPr lang="pl-P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3A1"/>
    <a:srgbClr val="A719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366" autoAdjust="0"/>
  </p:normalViewPr>
  <p:slideViewPr>
    <p:cSldViewPr snapToObjects="1">
      <p:cViewPr varScale="1">
        <p:scale>
          <a:sx n="86" d="100"/>
          <a:sy n="86" d="100"/>
        </p:scale>
        <p:origin x="152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g>
</file>

<file path=ppt/media/image15.jpeg>
</file>

<file path=ppt/media/image16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2" descr="pasek3">
            <a:extLst>
              <a:ext uri="{FF2B5EF4-FFF2-40B4-BE49-F238E27FC236}">
                <a16:creationId xmlns:a16="http://schemas.microsoft.com/office/drawing/2014/main" id="{8FD732DA-B510-4FF4-BAE8-1668AA844C97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2425"/>
            <a:ext cx="1655763" cy="523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1ED0AF99-A235-437C-892D-63928EAF83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5763" y="1628775"/>
            <a:ext cx="7524750" cy="5229225"/>
          </a:xfrm>
          <a:prstGeom prst="rect">
            <a:avLst/>
          </a:prstGeom>
          <a:solidFill>
            <a:srgbClr val="A7190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pic>
        <p:nvPicPr>
          <p:cNvPr id="6" name="Picture 16" descr="logo pl duze">
            <a:extLst>
              <a:ext uri="{FF2B5EF4-FFF2-40B4-BE49-F238E27FC236}">
                <a16:creationId xmlns:a16="http://schemas.microsoft.com/office/drawing/2014/main" id="{3F625D58-8EF5-4FA9-967C-01328AF5F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7463"/>
            <a:ext cx="7742238" cy="164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Obraz 9">
            <a:extLst>
              <a:ext uri="{FF2B5EF4-FFF2-40B4-BE49-F238E27FC236}">
                <a16:creationId xmlns:a16="http://schemas.microsoft.com/office/drawing/2014/main" id="{B67FA370-2AD3-43B8-B130-DD7B3A9718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5613400"/>
            <a:ext cx="1584325" cy="1055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873250" y="2130425"/>
            <a:ext cx="7089775" cy="2019300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altLang="pl-PL" noProof="0"/>
              <a:t>Click to edit Master title style</a:t>
            </a:r>
            <a:endParaRPr lang="pl-PL" altLang="pl-PL" noProof="0"/>
          </a:p>
        </p:txBody>
      </p:sp>
      <p:sp>
        <p:nvSpPr>
          <p:cNvPr id="35845" name="Rectangle 5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73250" y="5697538"/>
            <a:ext cx="7089775" cy="900112"/>
          </a:xfrm>
        </p:spPr>
        <p:txBody>
          <a:bodyPr anchor="b"/>
          <a:lstStyle>
            <a:lvl1pPr marL="0" indent="0" algn="ctr">
              <a:buFontTx/>
              <a:buNone/>
              <a:defRPr sz="2000">
                <a:solidFill>
                  <a:srgbClr val="FFD3A1"/>
                </a:solidFill>
              </a:defRPr>
            </a:lvl1pPr>
          </a:lstStyle>
          <a:p>
            <a:pPr lvl="0"/>
            <a:r>
              <a:rPr lang="en-US" altLang="pl-PL" noProof="0"/>
              <a:t>Click to edit Master subtitle style</a:t>
            </a:r>
            <a:endParaRPr lang="pl-PL" altLang="pl-PL" noProof="0"/>
          </a:p>
        </p:txBody>
      </p:sp>
    </p:spTree>
    <p:extLst>
      <p:ext uri="{BB962C8B-B14F-4D97-AF65-F5344CB8AC3E}">
        <p14:creationId xmlns:p14="http://schemas.microsoft.com/office/powerpoint/2010/main" val="47731665"/>
      </p:ext>
    </p:extLst>
  </p:cSld>
  <p:clrMapOvr>
    <a:masterClrMapping/>
  </p:clrMapOvr>
  <p:transition>
    <p:randomBa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86602783"/>
      </p:ext>
    </p:extLst>
  </p:cSld>
  <p:clrMapOvr>
    <a:masterClrMapping/>
  </p:clrMapOvr>
  <p:transition>
    <p:randomBa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931025" y="630238"/>
            <a:ext cx="2105025" cy="61118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611188" y="630238"/>
            <a:ext cx="6167437" cy="611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72175111"/>
      </p:ext>
    </p:extLst>
  </p:cSld>
  <p:clrMapOvr>
    <a:masterClrMapping/>
  </p:clrMapOvr>
  <p:transition>
    <p:randomBa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80865638"/>
      </p:ext>
    </p:extLst>
  </p:cSld>
  <p:clrMapOvr>
    <a:masterClrMapping/>
  </p:clrMapOvr>
  <p:transition>
    <p:randomBa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6448320"/>
      </p:ext>
    </p:extLst>
  </p:cSld>
  <p:clrMapOvr>
    <a:masterClrMapping/>
  </p:clrMapOvr>
  <p:transition>
    <p:randomBa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611188" y="1881188"/>
            <a:ext cx="4135437" cy="4860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899025" y="1881188"/>
            <a:ext cx="4137025" cy="4860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75244888"/>
      </p:ext>
    </p:extLst>
  </p:cSld>
  <p:clrMapOvr>
    <a:masterClrMapping/>
  </p:clrMapOvr>
  <p:transition>
    <p:randomBa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29010646"/>
      </p:ext>
    </p:extLst>
  </p:cSld>
  <p:clrMapOvr>
    <a:masterClrMapping/>
  </p:clrMapOvr>
  <p:transition>
    <p:randomBa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72209070"/>
      </p:ext>
    </p:extLst>
  </p:cSld>
  <p:clrMapOvr>
    <a:masterClrMapping/>
  </p:clrMapOvr>
  <p:transition>
    <p:randomBa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9183939"/>
      </p:ext>
    </p:extLst>
  </p:cSld>
  <p:clrMapOvr>
    <a:masterClrMapping/>
  </p:clrMapOvr>
  <p:transition>
    <p:randomBa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2683788"/>
      </p:ext>
    </p:extLst>
  </p:cSld>
  <p:clrMapOvr>
    <a:masterClrMapping/>
  </p:clrMapOvr>
  <p:transition>
    <p:randomBa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2894800"/>
      </p:ext>
    </p:extLst>
  </p:cSld>
  <p:clrMapOvr>
    <a:masterClrMapping/>
  </p:clrMapOvr>
  <p:transition>
    <p:randomBa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>
            <a:extLst>
              <a:ext uri="{FF2B5EF4-FFF2-40B4-BE49-F238E27FC236}">
                <a16:creationId xmlns:a16="http://schemas.microsoft.com/office/drawing/2014/main" id="{A5CAEC81-9FDC-4F29-B248-F300DEAB3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481013"/>
            <a:ext cx="8640762" cy="1292225"/>
          </a:xfrm>
          <a:prstGeom prst="rect">
            <a:avLst/>
          </a:prstGeom>
          <a:solidFill>
            <a:srgbClr val="A7190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27" name="Rectangle 13">
            <a:extLst>
              <a:ext uri="{FF2B5EF4-FFF2-40B4-BE49-F238E27FC236}">
                <a16:creationId xmlns:a16="http://schemas.microsoft.com/office/drawing/2014/main" id="{B8828808-686B-4A4F-97ED-15D582DB2500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0" y="1773238"/>
            <a:ext cx="503238" cy="5084762"/>
          </a:xfrm>
          <a:prstGeom prst="rect">
            <a:avLst/>
          </a:prstGeom>
          <a:solidFill>
            <a:srgbClr val="A7190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28" name="Rectangle 14">
            <a:extLst>
              <a:ext uri="{FF2B5EF4-FFF2-40B4-BE49-F238E27FC236}">
                <a16:creationId xmlns:a16="http://schemas.microsoft.com/office/drawing/2014/main" id="{77FFE07E-05FF-401C-B249-BDE077BB50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630238"/>
            <a:ext cx="8424862" cy="1035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 wzorca tytułu</a:t>
            </a:r>
          </a:p>
        </p:txBody>
      </p:sp>
      <p:sp>
        <p:nvSpPr>
          <p:cNvPr id="1029" name="Rectangle 15">
            <a:extLst>
              <a:ext uri="{FF2B5EF4-FFF2-40B4-BE49-F238E27FC236}">
                <a16:creationId xmlns:a16="http://schemas.microsoft.com/office/drawing/2014/main" id="{A82FEB12-5786-47B3-B6AD-F671EADCEA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881188"/>
            <a:ext cx="8424862" cy="4860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style wzorca tekstu</a:t>
            </a:r>
          </a:p>
          <a:p>
            <a:pPr lvl="1"/>
            <a:r>
              <a:rPr lang="pl-PL" altLang="pl-PL"/>
              <a:t>Drugi poziom</a:t>
            </a:r>
          </a:p>
          <a:p>
            <a:pPr lvl="2"/>
            <a:r>
              <a:rPr lang="pl-PL" altLang="pl-PL"/>
              <a:t>Trzeci poziom</a:t>
            </a:r>
          </a:p>
          <a:p>
            <a:pPr lvl="3"/>
            <a:r>
              <a:rPr lang="pl-PL" altLang="pl-PL"/>
              <a:t>Czwarty poziom</a:t>
            </a:r>
          </a:p>
          <a:p>
            <a:pPr lvl="4"/>
            <a:r>
              <a:rPr lang="pl-PL" altLang="pl-PL"/>
              <a:t>Piąty poziom</a:t>
            </a:r>
          </a:p>
        </p:txBody>
      </p:sp>
      <p:pic>
        <p:nvPicPr>
          <p:cNvPr id="1030" name="Picture 18" descr="logo pl male">
            <a:extLst>
              <a:ext uri="{FF2B5EF4-FFF2-40B4-BE49-F238E27FC236}">
                <a16:creationId xmlns:a16="http://schemas.microsoft.com/office/drawing/2014/main" id="{B5884528-4C17-4384-B39D-278E6449F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-19050"/>
            <a:ext cx="2341563" cy="500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randomBar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E3360199-81B9-428D-A3F7-FD273811BE3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Klasyfikacja znaków drogowych z wykorzystaniem Maszyny Wektorów Nośnych</a:t>
            </a:r>
            <a:endParaRPr lang="pl-PL" altLang="pl-PL" dirty="0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1792E608-53BA-460E-BFDF-1161AC477FE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pl-PL" altLang="pl-PL" dirty="0"/>
          </a:p>
          <a:p>
            <a:r>
              <a:rPr lang="pl-PL" altLang="pl-PL" dirty="0"/>
              <a:t>08.06.2018</a:t>
            </a:r>
          </a:p>
          <a:p>
            <a:r>
              <a:rPr lang="pl-PL" altLang="pl-PL" dirty="0"/>
              <a:t>Mateusz Król</a:t>
            </a:r>
          </a:p>
          <a:p>
            <a:r>
              <a:rPr lang="pl-PL" altLang="pl-PL" dirty="0"/>
              <a:t>Mateusz Rędzia</a:t>
            </a:r>
          </a:p>
        </p:txBody>
      </p:sp>
    </p:spTree>
  </p:cSld>
  <p:clrMapOvr>
    <a:masterClrMapping/>
  </p:clrMapOvr>
  <p:transition>
    <p:randomBa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F13AB-FCD9-4709-AACC-57582A98D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Przetwarzanie obrazów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09D5E76-BA48-4DFA-8C26-921FEE66B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/>
              <a:t>Hog (Histogram of Oriented Gradients) - </a:t>
            </a:r>
            <a:r>
              <a:rPr lang="en-GB" dirty="0" err="1">
                <a:sym typeface="Helvetica Light"/>
              </a:rPr>
              <a:t>Algorytm</a:t>
            </a:r>
            <a:r>
              <a:rPr lang="en-GB" dirty="0">
                <a:sym typeface="Helvetica Light"/>
              </a:rPr>
              <a:t> </a:t>
            </a:r>
            <a:r>
              <a:rPr lang="en-GB" dirty="0" err="1">
                <a:sym typeface="Helvetica Light"/>
              </a:rPr>
              <a:t>stosowany</a:t>
            </a:r>
            <a:r>
              <a:rPr lang="en-GB" dirty="0">
                <a:sym typeface="Helvetica Light"/>
              </a:rPr>
              <a:t> do </a:t>
            </a:r>
            <a:r>
              <a:rPr lang="en-GB" dirty="0" err="1">
                <a:sym typeface="Helvetica Light"/>
              </a:rPr>
              <a:t>detekcji</a:t>
            </a:r>
            <a:r>
              <a:rPr lang="en-GB" dirty="0">
                <a:sym typeface="Helvetica Light"/>
              </a:rPr>
              <a:t> </a:t>
            </a:r>
            <a:r>
              <a:rPr lang="en-GB" dirty="0" err="1">
                <a:sym typeface="Helvetica Light"/>
              </a:rPr>
              <a:t>obiektów</a:t>
            </a:r>
            <a:r>
              <a:rPr lang="en-GB" dirty="0">
                <a:sym typeface="Helvetica Light"/>
              </a:rPr>
              <a:t>.</a:t>
            </a:r>
          </a:p>
          <a:p>
            <a:pPr>
              <a:lnSpc>
                <a:spcPct val="120000"/>
              </a:lnSpc>
              <a:defRPr b="1"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>
              <a:sym typeface="Helvetica Light"/>
            </a:endParaRPr>
          </a:p>
          <a:p>
            <a:pPr>
              <a:lnSpc>
                <a:spcPct val="120000"/>
              </a:lnSpc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/>
              <a:t>SURF (Speed Up Robust Features) - </a:t>
            </a:r>
            <a:r>
              <a:rPr lang="en-GB" dirty="0" err="1">
                <a:sym typeface="Helvetica Light"/>
              </a:rPr>
              <a:t>Algorytm</a:t>
            </a:r>
            <a:r>
              <a:rPr lang="en-GB" dirty="0">
                <a:sym typeface="Helvetica Light"/>
              </a:rPr>
              <a:t> </a:t>
            </a:r>
            <a:r>
              <a:rPr lang="en-GB" dirty="0" err="1">
                <a:sym typeface="Helvetica Light"/>
              </a:rPr>
              <a:t>detekcji</a:t>
            </a:r>
            <a:r>
              <a:rPr lang="en-GB" dirty="0">
                <a:sym typeface="Helvetica Light"/>
              </a:rPr>
              <a:t> </a:t>
            </a:r>
            <a:r>
              <a:rPr lang="en-GB" dirty="0" err="1">
                <a:sym typeface="Helvetica Light"/>
              </a:rPr>
              <a:t>obrazu</a:t>
            </a:r>
            <a:r>
              <a:rPr lang="en-GB" dirty="0">
                <a:sym typeface="Helvetica Light"/>
              </a:rPr>
              <a:t> </a:t>
            </a:r>
            <a:r>
              <a:rPr lang="en-GB" dirty="0" err="1">
                <a:sym typeface="Helvetica Light"/>
              </a:rPr>
              <a:t>poprzez</a:t>
            </a:r>
            <a:r>
              <a:rPr lang="en-GB" dirty="0">
                <a:sym typeface="Helvetica Light"/>
              </a:rPr>
              <a:t> </a:t>
            </a:r>
            <a:r>
              <a:rPr lang="en-GB" dirty="0" err="1">
                <a:sym typeface="Helvetica Light"/>
              </a:rPr>
              <a:t>punkty</a:t>
            </a:r>
            <a:r>
              <a:rPr lang="en-GB" dirty="0">
                <a:sym typeface="Helvetica Light"/>
              </a:rPr>
              <a:t> </a:t>
            </a:r>
            <a:r>
              <a:rPr lang="en-GB" dirty="0" err="1">
                <a:sym typeface="Helvetica Light"/>
              </a:rPr>
              <a:t>charakterystyczne</a:t>
            </a:r>
            <a:r>
              <a:rPr lang="en-GB" dirty="0">
                <a:sym typeface="Helvetica Light"/>
              </a:rPr>
              <a:t>.</a:t>
            </a:r>
            <a:r>
              <a:rPr lang="en-GB" dirty="0"/>
              <a:t> </a:t>
            </a: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83266276"/>
      </p:ext>
    </p:extLst>
  </p:cSld>
  <p:clrMapOvr>
    <a:masterClrMapping/>
  </p:clrMapOvr>
  <p:transition>
    <p:randomBa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01757-8BBC-44FA-8EC9-B5B605AAB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Przetwarzanie obrazów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4FC304-175E-41E7-B26B-CCBBD70A8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Algorytm</a:t>
            </a:r>
            <a:r>
              <a:rPr lang="en-GB" dirty="0"/>
              <a:t> SURF</a:t>
            </a:r>
          </a:p>
        </p:txBody>
      </p:sp>
      <p:pic>
        <p:nvPicPr>
          <p:cNvPr id="3074" name="Picture 2" descr="Image result for surf in open cv">
            <a:extLst>
              <a:ext uri="{FF2B5EF4-FFF2-40B4-BE49-F238E27FC236}">
                <a16:creationId xmlns:a16="http://schemas.microsoft.com/office/drawing/2014/main" id="{35AAA3B0-F644-47CE-8E9F-5FABD6C44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97" y="2557586"/>
            <a:ext cx="7686675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535753"/>
      </p:ext>
    </p:extLst>
  </p:cSld>
  <p:clrMapOvr>
    <a:masterClrMapping/>
  </p:clrMapOvr>
  <p:transition>
    <p:randomBa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B3559-E94B-459A-8CE2-F192BFFDE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Baza obrazów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0FDB7-F654-4E38-A518-269E3F1FB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4267306"/>
      </p:ext>
    </p:extLst>
  </p:cSld>
  <p:clrMapOvr>
    <a:masterClrMapping/>
  </p:clrMapOvr>
  <p:transition>
    <p:randomBa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F94EE-C326-4C25-BEAC-83F7DDF6D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Baza obrazów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1926C4-0B0D-4D88-9670-384E1BB55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-Dla każdej klasy powyżej 5 000 zdjęć</a:t>
            </a:r>
          </a:p>
          <a:p>
            <a:pPr marL="0" indent="0">
              <a:buNone/>
            </a:pPr>
            <a:r>
              <a:rPr lang="pl-PL" dirty="0"/>
              <a:t>-Otrzymano przy pomocy OpenCV</a:t>
            </a:r>
          </a:p>
          <a:p>
            <a:pPr marL="0" indent="0">
              <a:buNone/>
            </a:pPr>
            <a:r>
              <a:rPr lang="pl-PL" dirty="0"/>
              <a:t>-Odpowiednie zaznaczenie ROI oraz klasy w pliku CSV</a:t>
            </a:r>
          </a:p>
          <a:p>
            <a:pPr marL="0" indent="0">
              <a:buNone/>
            </a:pPr>
            <a:r>
              <a:rPr lang="pl-PL" dirty="0"/>
              <a:t>-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6370542"/>
      </p:ext>
    </p:extLst>
  </p:cSld>
  <p:clrMapOvr>
    <a:masterClrMapping/>
  </p:clrMapOvr>
  <p:transition>
    <p:randomBa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CC75C-47AC-40EF-8B5F-A4721341A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Obróbka obrazow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B780823-1DCB-437E-AA2D-DD3DE18FF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10" y="1808705"/>
            <a:ext cx="11290690" cy="6218096"/>
          </a:xfrm>
        </p:spPr>
        <p:txBody>
          <a:bodyPr/>
          <a:lstStyle/>
          <a:p>
            <a:r>
              <a:rPr lang="pl-PL" dirty="0"/>
              <a:t>Brak obróbki</a:t>
            </a:r>
          </a:p>
          <a:p>
            <a:r>
              <a:rPr lang="pl-PL" dirty="0"/>
              <a:t>RGB</a:t>
            </a:r>
          </a:p>
          <a:p>
            <a:r>
              <a:rPr lang="pl-PL" dirty="0"/>
              <a:t>Gray scale</a:t>
            </a:r>
          </a:p>
          <a:p>
            <a:r>
              <a:rPr lang="pl-PL" dirty="0"/>
              <a:t>HSV</a:t>
            </a:r>
          </a:p>
          <a:p>
            <a:r>
              <a:rPr lang="pl-PL" dirty="0"/>
              <a:t>HOG</a:t>
            </a:r>
          </a:p>
          <a:p>
            <a:r>
              <a:rPr lang="pl-PL" dirty="0"/>
              <a:t>SURF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0448927"/>
      </p:ext>
    </p:extLst>
  </p:cSld>
  <p:clrMapOvr>
    <a:masterClrMapping/>
  </p:clrMapOvr>
  <p:transition>
    <p:randomBa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99C07-CC45-4FEE-99F4-A4DC9B8CD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Nauka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059DF1-292C-45D2-A04A-67147A472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188" y="1881188"/>
            <a:ext cx="8424862" cy="4860925"/>
          </a:xfrm>
        </p:spPr>
        <p:txBody>
          <a:bodyPr/>
          <a:lstStyle/>
          <a:p>
            <a:pPr marL="0" indent="0">
              <a:buNone/>
            </a:pPr>
            <a:r>
              <a:rPr lang="pl-PL" dirty="0"/>
              <a:t>Strategie nauki:</a:t>
            </a:r>
          </a:p>
          <a:p>
            <a:pPr marL="0" indent="0">
              <a:buNone/>
            </a:pPr>
            <a:r>
              <a:rPr lang="pl-PL" dirty="0"/>
              <a:t>1 na 1 </a:t>
            </a:r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4110" name="Picture 14" descr="https://scontent-waw1-1.xx.fbcdn.net/v/t1.15752-9/s2048x2048/34789958_1402627273215566_7956678506434265088_n.jpg?_nc_cat=0&amp;oh=af33e4dc8c050558aee7c69cbd3f3d1f&amp;oe=5B76F84B">
            <a:extLst>
              <a:ext uri="{FF2B5EF4-FFF2-40B4-BE49-F238E27FC236}">
                <a16:creationId xmlns:a16="http://schemas.microsoft.com/office/drawing/2014/main" id="{C20AD799-4BA3-4A30-BBE7-797981CD9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2636912"/>
            <a:ext cx="6736071" cy="378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1376703"/>
      </p:ext>
    </p:extLst>
  </p:cSld>
  <p:clrMapOvr>
    <a:masterClrMapping/>
  </p:clrMapOvr>
  <p:transition>
    <p:randomBa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B835F-F65E-473A-B911-F9B54490B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Nauka 1 vs 1 oraz 1 vs all</a:t>
            </a:r>
            <a:endParaRPr lang="en-GB" dirty="0"/>
          </a:p>
        </p:txBody>
      </p:sp>
      <p:pic>
        <p:nvPicPr>
          <p:cNvPr id="5122" name="Picture 2" descr="https://scontent-waw1-1.xx.fbcdn.net/v/t1.15752-9/s2048x2048/34703299_1402627313215562_4106859483760689152_n.jpg?_nc_cat=0&amp;oh=5627d08634e5251ce7c1f1fa9d675926&amp;oe=5B76C024">
            <a:extLst>
              <a:ext uri="{FF2B5EF4-FFF2-40B4-BE49-F238E27FC236}">
                <a16:creationId xmlns:a16="http://schemas.microsoft.com/office/drawing/2014/main" id="{4E35E463-819D-4C05-83A1-09F86006B58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025" y="1673424"/>
            <a:ext cx="9217025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273618"/>
      </p:ext>
    </p:extLst>
  </p:cSld>
  <p:clrMapOvr>
    <a:masterClrMapping/>
  </p:clrMapOvr>
  <p:transition>
    <p:randomBa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5063B-5B77-4E01-8D4A-B3314297F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Lekka</a:t>
            </a:r>
            <a:r>
              <a:rPr lang="en-GB" dirty="0"/>
              <a:t> </a:t>
            </a:r>
            <a:r>
              <a:rPr lang="en-GB" dirty="0" err="1"/>
              <a:t>wizualizacja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9422058-4FD4-49A3-83D3-D739722BA5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8521" y="1772816"/>
            <a:ext cx="9833019" cy="553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300466"/>
      </p:ext>
    </p:extLst>
  </p:cSld>
  <p:clrMapOvr>
    <a:masterClrMapping/>
  </p:clrMapOvr>
  <p:transition>
    <p:randomBa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AD632-77D0-4A91-8D9B-D9E3F5B78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Haar</a:t>
            </a:r>
            <a:r>
              <a:rPr lang="en-GB" dirty="0"/>
              <a:t> Cascade – </a:t>
            </a:r>
            <a:r>
              <a:rPr lang="en-GB" dirty="0" err="1"/>
              <a:t>trening</a:t>
            </a:r>
            <a:r>
              <a:rPr lang="en-GB" dirty="0"/>
              <a:t> </a:t>
            </a:r>
            <a:r>
              <a:rPr lang="en-GB" dirty="0" err="1"/>
              <a:t>dla</a:t>
            </a:r>
            <a:r>
              <a:rPr lang="en-GB" dirty="0"/>
              <a:t> </a:t>
            </a:r>
            <a:r>
              <a:rPr lang="en-GB" dirty="0" err="1"/>
              <a:t>kadego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</a:t>
            </a:r>
            <a:endParaRPr lang="en-GB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6EB42D3-8625-4362-9459-C948C94130F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87697" y="1988840"/>
            <a:ext cx="7810151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opencv_createsamples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watch5050.jpg -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bg.txt -info info/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info.lst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pngoutput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info -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maxxangle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0.5 -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maxyangle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0.5 -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maxzangle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0.5 -num 1950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A0B5D3FE-3E99-438B-9D2C-522465FC98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544" y="2974856"/>
            <a:ext cx="8884163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opencv_createsamples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-info info/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info.lst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-num 1950 -w 20 -h 20 -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positives.vec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2FDAFB-E067-40C9-96C0-7CF6F78A707E}"/>
              </a:ext>
            </a:extLst>
          </p:cNvPr>
          <p:cNvSpPr/>
          <p:nvPr/>
        </p:nvSpPr>
        <p:spPr>
          <a:xfrm>
            <a:off x="548573" y="4869160"/>
            <a:ext cx="84248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err="1">
                <a:latin typeface="Courier New" panose="02070309020205020404" pitchFamily="49" charset="0"/>
              </a:rPr>
              <a:t>opencv_traincascade</a:t>
            </a:r>
            <a:r>
              <a:rPr lang="en-GB" sz="1400" dirty="0">
                <a:latin typeface="Courier New" panose="02070309020205020404" pitchFamily="49" charset="0"/>
              </a:rPr>
              <a:t> -data </a:t>
            </a:r>
            <a:r>
              <a:rPr lang="en-GB" sz="1400" dirty="0" err="1">
                <a:latin typeface="Courier New" panose="02070309020205020404" pitchFamily="49" charset="0"/>
              </a:rPr>
              <a:t>data</a:t>
            </a:r>
            <a:r>
              <a:rPr lang="en-GB" sz="1400" dirty="0">
                <a:latin typeface="Courier New" panose="02070309020205020404" pitchFamily="49" charset="0"/>
              </a:rPr>
              <a:t> -</a:t>
            </a:r>
            <a:r>
              <a:rPr lang="en-GB" sz="1400" dirty="0" err="1">
                <a:latin typeface="Courier New" panose="02070309020205020404" pitchFamily="49" charset="0"/>
              </a:rPr>
              <a:t>vec</a:t>
            </a:r>
            <a:r>
              <a:rPr lang="en-GB" sz="1400" dirty="0">
                <a:latin typeface="Courier New" panose="02070309020205020404" pitchFamily="49" charset="0"/>
              </a:rPr>
              <a:t> </a:t>
            </a:r>
            <a:r>
              <a:rPr lang="en-GB" sz="1400" dirty="0" err="1">
                <a:latin typeface="Courier New" panose="02070309020205020404" pitchFamily="49" charset="0"/>
              </a:rPr>
              <a:t>positives.vec</a:t>
            </a:r>
            <a:r>
              <a:rPr lang="en-GB" sz="1400" dirty="0">
                <a:latin typeface="Courier New" panose="02070309020205020404" pitchFamily="49" charset="0"/>
              </a:rPr>
              <a:t> -</a:t>
            </a:r>
            <a:r>
              <a:rPr lang="en-GB" sz="1400" dirty="0" err="1">
                <a:latin typeface="Courier New" panose="02070309020205020404" pitchFamily="49" charset="0"/>
              </a:rPr>
              <a:t>bg</a:t>
            </a:r>
            <a:r>
              <a:rPr lang="en-GB" sz="1400" dirty="0">
                <a:latin typeface="Courier New" panose="02070309020205020404" pitchFamily="49" charset="0"/>
              </a:rPr>
              <a:t> bg.txt -</a:t>
            </a:r>
            <a:r>
              <a:rPr lang="en-GB" sz="1400" dirty="0" err="1">
                <a:latin typeface="Courier New" panose="02070309020205020404" pitchFamily="49" charset="0"/>
              </a:rPr>
              <a:t>numPos</a:t>
            </a:r>
            <a:r>
              <a:rPr lang="en-GB" sz="1400" dirty="0">
                <a:latin typeface="Courier New" panose="02070309020205020404" pitchFamily="49" charset="0"/>
              </a:rPr>
              <a:t> 1800 -</a:t>
            </a:r>
            <a:r>
              <a:rPr lang="en-GB" sz="1400" dirty="0" err="1">
                <a:latin typeface="Courier New" panose="02070309020205020404" pitchFamily="49" charset="0"/>
              </a:rPr>
              <a:t>numNeg</a:t>
            </a:r>
            <a:r>
              <a:rPr lang="en-GB" sz="1400" dirty="0">
                <a:latin typeface="Courier New" panose="02070309020205020404" pitchFamily="49" charset="0"/>
              </a:rPr>
              <a:t> 900 -</a:t>
            </a:r>
            <a:r>
              <a:rPr lang="en-GB" sz="1400" dirty="0" err="1">
                <a:latin typeface="Courier New" panose="02070309020205020404" pitchFamily="49" charset="0"/>
              </a:rPr>
              <a:t>numStages</a:t>
            </a:r>
            <a:r>
              <a:rPr lang="en-GB" sz="1400" dirty="0">
                <a:latin typeface="Courier New" panose="02070309020205020404" pitchFamily="49" charset="0"/>
              </a:rPr>
              <a:t> 10 -w 20 -h 20 &amp;</a:t>
            </a:r>
            <a:endParaRPr lang="en-GB" sz="1400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AEBA53A5-A12E-43F6-AA19-02A1B96FC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97" y="3974138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 descr="A close up of a clock&#10;&#10;Description generated with high confidence">
            <a:extLst>
              <a:ext uri="{FF2B5EF4-FFF2-40B4-BE49-F238E27FC236}">
                <a16:creationId xmlns:a16="http://schemas.microsoft.com/office/drawing/2014/main" id="{B359E2AD-ABFD-4927-B80D-8B9C14FFE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88" y="2554288"/>
            <a:ext cx="476250" cy="476250"/>
          </a:xfrm>
          <a:prstGeom prst="rect">
            <a:avLst/>
          </a:prstGeom>
        </p:spPr>
      </p:pic>
      <p:pic>
        <p:nvPicPr>
          <p:cNvPr id="1030" name="Picture 6" descr="https://pythonprogramming.net/static/images/opencv/opencv_create_samples_example_tutorial.jpg">
            <a:extLst>
              <a:ext uri="{FF2B5EF4-FFF2-40B4-BE49-F238E27FC236}">
                <a16:creationId xmlns:a16="http://schemas.microsoft.com/office/drawing/2014/main" id="{26066B66-0F2F-404D-A361-932D52879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287" y="3628657"/>
            <a:ext cx="9525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9603034"/>
      </p:ext>
    </p:extLst>
  </p:cSld>
  <p:clrMapOvr>
    <a:masterClrMapping/>
  </p:clrMapOvr>
  <p:transition>
    <p:randomBa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DFDF2-D523-4F95-B898-8AB2968F9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Kod (całość)</a:t>
            </a:r>
            <a:endParaRPr lang="en-GB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118E848-A93C-4CCC-B5CB-6ED4716882A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1188" y="2234165"/>
            <a:ext cx="8738290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np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cv2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face_cascade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cv2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00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CascadeClassifier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'frontalface.xml’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eye_cascade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cv2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00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CascadeClassifier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'eye.xml’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6666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watch_cascade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cv2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00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CascadeClassifier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'watchcascade10stage.xml’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cap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cv2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00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VideoCapture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cap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gray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cv2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cvtColor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cv2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COLOR_BGR2GRAY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faces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face_cascade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detectMultiScale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gray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1.3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6666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watches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watch_cascade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detectMultiScale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gray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pl-PL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watches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cv2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rectangle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faces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cv2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rectangle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roi_gray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gray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roi_color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eyes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eye_cascade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detectMultiScale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roi_gray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en-US" sz="12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ey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ew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eyes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cv2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rectangle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roi_color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ew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ey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cv2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imshow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pl-PL" altLang="en-US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cap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release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pl-PL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cv2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destroyAllWindows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486455"/>
      </p:ext>
    </p:extLst>
  </p:cSld>
  <p:clrMapOvr>
    <a:masterClrMapping/>
  </p:clrMapOvr>
  <p:transition>
    <p:randomBa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E9D10282-07A7-4920-A130-4CF98EAAF1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l-PL" altLang="pl-PL" dirty="0"/>
              <a:t>Plan prezentacji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833EDC4E-0CEF-4C3C-844C-B4762A2557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pl-PL" altLang="pl-PL" dirty="0"/>
              <a:t>* Wstęp,</a:t>
            </a:r>
          </a:p>
          <a:p>
            <a:pPr>
              <a:buFontTx/>
              <a:buNone/>
            </a:pPr>
            <a:r>
              <a:rPr lang="pl-PL" altLang="pl-PL" dirty="0"/>
              <a:t>* definicje,</a:t>
            </a:r>
          </a:p>
          <a:p>
            <a:pPr>
              <a:buFontTx/>
              <a:buNone/>
            </a:pPr>
            <a:r>
              <a:rPr lang="pl-PL" altLang="pl-PL" dirty="0"/>
              <a:t>* algorytmy przetwarzania obrazu,</a:t>
            </a:r>
          </a:p>
          <a:p>
            <a:pPr>
              <a:buNone/>
            </a:pPr>
            <a:r>
              <a:rPr lang="pl-PL" altLang="pl-PL" dirty="0"/>
              <a:t>* baza obrazów,</a:t>
            </a:r>
          </a:p>
          <a:p>
            <a:pPr>
              <a:buFontTx/>
              <a:buNone/>
            </a:pPr>
            <a:r>
              <a:rPr lang="pl-PL" altLang="pl-PL" dirty="0"/>
              <a:t>* badania,</a:t>
            </a:r>
          </a:p>
          <a:p>
            <a:pPr>
              <a:buFontTx/>
              <a:buNone/>
            </a:pPr>
            <a:r>
              <a:rPr lang="pl-PL" altLang="pl-PL" dirty="0"/>
              <a:t>* zestawienie wyników i wnioski,</a:t>
            </a:r>
          </a:p>
          <a:p>
            <a:pPr>
              <a:buNone/>
            </a:pPr>
            <a:r>
              <a:rPr lang="pl-PL" altLang="pl-PL" dirty="0"/>
              <a:t>* Haar Cascade</a:t>
            </a:r>
          </a:p>
          <a:p>
            <a:pPr>
              <a:buFontTx/>
              <a:buNone/>
            </a:pPr>
            <a:endParaRPr lang="pl-PL" altLang="pl-PL" dirty="0"/>
          </a:p>
          <a:p>
            <a:pPr>
              <a:buFontTx/>
              <a:buNone/>
            </a:pPr>
            <a:endParaRPr lang="pl-PL" altLang="pl-PL" dirty="0"/>
          </a:p>
        </p:txBody>
      </p:sp>
    </p:spTree>
  </p:cSld>
  <p:clrMapOvr>
    <a:masterClrMapping/>
  </p:clrMapOvr>
  <p:transition>
    <p:randomBa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458EC-1A43-4238-BC46-262C0E64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Efekt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865581F-3304-47E2-A6A4-9088CC1616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0381" y="1916113"/>
            <a:ext cx="6086475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76622"/>
      </p:ext>
    </p:extLst>
  </p:cSld>
  <p:clrMapOvr>
    <a:masterClrMapping/>
  </p:clrMapOvr>
  <p:transition>
    <p:randomBa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0E7EB-A850-44A6-8F54-F9DE904A1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Źródła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3B7B-E593-4827-A92B-85596085A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/>
              <a:t>youtube.com/watch?v=wvsE8jm1GzE</a:t>
            </a:r>
            <a:r>
              <a:rPr lang="pl-PL" sz="2400" dirty="0"/>
              <a:t> – wizualizacje</a:t>
            </a:r>
          </a:p>
          <a:p>
            <a:r>
              <a:rPr lang="pl-PL" sz="2400" dirty="0"/>
              <a:t>docs.opencv.org/3.4.1/index.html – OpenCV</a:t>
            </a:r>
          </a:p>
          <a:p>
            <a:r>
              <a:rPr lang="pl-PL" sz="2400" dirty="0"/>
              <a:t>en.wikipedia.org/wiki/Support_vector_machine – SVM</a:t>
            </a:r>
          </a:p>
          <a:p>
            <a:r>
              <a:rPr lang="pl-PL" sz="2400" dirty="0"/>
              <a:t>OpenCV with Python Blueprints – zastosowanie OpenCV w do przetwarzania obrazów</a:t>
            </a:r>
          </a:p>
          <a:p>
            <a:r>
              <a:rPr lang="pl-PL" sz="2400" dirty="0"/>
              <a:t>pythonprogramming.net/haar-cascade-object-detection-python-opencv-tutorial/ - haar cascades</a:t>
            </a:r>
          </a:p>
          <a:p>
            <a:r>
              <a:rPr lang="pl-PL" sz="2400" dirty="0"/>
              <a:t>Całość kodu na:</a:t>
            </a:r>
          </a:p>
          <a:p>
            <a:pPr marL="0" indent="0">
              <a:buNone/>
            </a:pPr>
            <a:endParaRPr lang="pl-PL" sz="2400" dirty="0"/>
          </a:p>
          <a:p>
            <a:endParaRPr lang="pl-PL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024363994"/>
      </p:ext>
    </p:extLst>
  </p:cSld>
  <p:clrMapOvr>
    <a:masterClrMapping/>
  </p:clrMapOvr>
  <p:transition>
    <p:randomBa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02585-167F-45F1-9C2B-9DDA94109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Wstęp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B083B-F4E7-430E-9B8B-BD83C5FEA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162" y="1844824"/>
            <a:ext cx="8347326" cy="4781402"/>
          </a:xfrm>
        </p:spPr>
        <p:txBody>
          <a:bodyPr/>
          <a:lstStyle/>
          <a:p>
            <a:r>
              <a:rPr lang="pl-PL" sz="2800" dirty="0"/>
              <a:t>Założenia projektu</a:t>
            </a:r>
          </a:p>
          <a:p>
            <a:endParaRPr lang="pl-PL" sz="2800" dirty="0"/>
          </a:p>
          <a:p>
            <a:pPr marL="385010" indent="-385010">
              <a:buSzPct val="75000"/>
            </a:pPr>
            <a:r>
              <a:rPr lang="pl-PL" sz="2800" dirty="0"/>
              <a:t>Sieć neuronowa rozpoznająca znaki drogowe</a:t>
            </a:r>
          </a:p>
          <a:p>
            <a:pPr marL="385010" indent="-385010">
              <a:buSzPct val="75000"/>
            </a:pPr>
            <a:r>
              <a:rPr lang="pl-PL" sz="2800" dirty="0"/>
              <a:t>Wykorzystanie sprzętu Raspberry Pi</a:t>
            </a:r>
          </a:p>
          <a:p>
            <a:pPr marL="385010" indent="-385010">
              <a:buSzPct val="75000"/>
            </a:pPr>
            <a:r>
              <a:rPr lang="pl-PL" sz="2800" dirty="0"/>
              <a:t>Skorzystanie z funkcjonalności biblioteki OpenCV</a:t>
            </a:r>
          </a:p>
          <a:p>
            <a:pPr marL="0" indent="0">
              <a:buNone/>
            </a:pPr>
            <a:r>
              <a:rPr lang="pl-PL" sz="2800" dirty="0"/>
              <a:t>					</a:t>
            </a:r>
            <a:endParaRPr lang="pl-PL" sz="1100" dirty="0"/>
          </a:p>
        </p:txBody>
      </p:sp>
    </p:spTree>
    <p:extLst>
      <p:ext uri="{BB962C8B-B14F-4D97-AF65-F5344CB8AC3E}">
        <p14:creationId xmlns:p14="http://schemas.microsoft.com/office/powerpoint/2010/main" val="2870143651"/>
      </p:ext>
    </p:extLst>
  </p:cSld>
  <p:clrMapOvr>
    <a:masterClrMapping/>
  </p:clrMapOvr>
  <p:transition>
    <p:randomBa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DE1D0-48D9-45AB-8E58-66F9579A3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Przyszłość projektu</a:t>
            </a:r>
            <a:endParaRPr lang="en-GB" dirty="0"/>
          </a:p>
        </p:txBody>
      </p:sp>
      <p:pic>
        <p:nvPicPr>
          <p:cNvPr id="4" name="IMG_0319.jpg" descr="IMG_0319.jpg">
            <a:extLst>
              <a:ext uri="{FF2B5EF4-FFF2-40B4-BE49-F238E27FC236}">
                <a16:creationId xmlns:a16="http://schemas.microsoft.com/office/drawing/2014/main" id="{26A16A05-E212-449E-8621-8A6B6544F5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583002" y="1881188"/>
            <a:ext cx="6481233" cy="486092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2784994"/>
      </p:ext>
    </p:extLst>
  </p:cSld>
  <p:clrMapOvr>
    <a:masterClrMapping/>
  </p:clrMapOvr>
  <p:transition>
    <p:randomBa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C2A01-936A-4272-8FBE-56ADDBF12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Definicje – Supervised Learning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54AF3-31F9-4924-B10E-14BD836EA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2800" dirty="0"/>
              <a:t>Supervised Learning - </a:t>
            </a:r>
            <a:r>
              <a:rPr lang="pl-PL" sz="2800" dirty="0">
                <a:sym typeface="Helvetica Light"/>
              </a:rPr>
              <a:t>Nauka mapowania wejścia i przekazywania informacji na wyjście. 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8A52B9-4482-43D5-A92C-6916A37FE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996952"/>
            <a:ext cx="7978799" cy="385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16151"/>
      </p:ext>
    </p:extLst>
  </p:cSld>
  <p:clrMapOvr>
    <a:masterClrMapping/>
  </p:clrMapOvr>
  <p:transition>
    <p:randomBa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46C3D-07DB-44A7-9A24-E7DFC1EC6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OpenCV</a:t>
            </a:r>
            <a:endParaRPr lang="en-GB" dirty="0"/>
          </a:p>
        </p:txBody>
      </p:sp>
      <p:pic>
        <p:nvPicPr>
          <p:cNvPr id="4" name="Obrazek" descr="Obrazek">
            <a:extLst>
              <a:ext uri="{FF2B5EF4-FFF2-40B4-BE49-F238E27FC236}">
                <a16:creationId xmlns:a16="http://schemas.microsoft.com/office/drawing/2014/main" id="{D2C72DDF-7A36-4AE5-8EA7-63FCF4ED4A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3419872" y="3637967"/>
            <a:ext cx="2520280" cy="3104146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B1918A2-7F26-41A2-A9CF-D3931AA2E0BF}"/>
              </a:ext>
            </a:extLst>
          </p:cNvPr>
          <p:cNvSpPr/>
          <p:nvPr/>
        </p:nvSpPr>
        <p:spPr>
          <a:xfrm>
            <a:off x="899592" y="1988840"/>
            <a:ext cx="7704856" cy="726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rPr lang="pl-PL" dirty="0"/>
              <a:t>OpenCV - </a:t>
            </a:r>
            <a:r>
              <a:rPr lang="pl-PL" dirty="0">
                <a:sym typeface="Helvetica Light"/>
              </a:rPr>
              <a:t>Wieloplatformowa biblioteka funkcji wykorzystywanych podczas obróbki obrazu. </a:t>
            </a:r>
          </a:p>
        </p:txBody>
      </p:sp>
    </p:spTree>
    <p:extLst>
      <p:ext uri="{BB962C8B-B14F-4D97-AF65-F5344CB8AC3E}">
        <p14:creationId xmlns:p14="http://schemas.microsoft.com/office/powerpoint/2010/main" val="236565891"/>
      </p:ext>
    </p:extLst>
  </p:cSld>
  <p:clrMapOvr>
    <a:masterClrMapping/>
  </p:clrMapOvr>
  <p:transition>
    <p:randomBa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C8009-691B-4027-811D-AA5B223DF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lvl="0" indent="-342900">
              <a:spcBef>
                <a:spcPct val="20000"/>
              </a:spcBef>
            </a:pPr>
            <a:r>
              <a:rPr lang="pl-PL" sz="3200" dirty="0"/>
              <a:t>Definicje - SVM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C5737-3C74-428E-9371-9EAC0892C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188" y="1881188"/>
            <a:ext cx="8424862" cy="4860925"/>
          </a:xfrm>
        </p:spPr>
        <p:txBody>
          <a:bodyPr/>
          <a:lstStyle/>
          <a:p>
            <a:pPr marL="0" indent="0">
              <a:buNone/>
            </a:pPr>
            <a:r>
              <a:rPr lang="pl-PL" b="1" dirty="0">
                <a:latin typeface="Helvetica"/>
                <a:ea typeface="Helvetica"/>
                <a:cs typeface="Helvetica"/>
                <a:sym typeface="Helvetica"/>
              </a:rPr>
              <a:t>SVM (Support Vector Machine)</a:t>
            </a:r>
            <a:r>
              <a:rPr lang="pl-PL" dirty="0"/>
              <a:t> - abstrakcyjny koncept maszyny, której nauka ma na celu wyznaczenie Hiperpłaszczyzny.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028" name="Picture 4" descr="https://upload.wikimedia.org/wikipedia/commons/thumb/b/b5/Svm_separating_hyperplanes_%28SVG%29.svg/512px-Svm_separating_hyperplanes_%28SVG%29.svg.png">
            <a:extLst>
              <a:ext uri="{FF2B5EF4-FFF2-40B4-BE49-F238E27FC236}">
                <a16:creationId xmlns:a16="http://schemas.microsoft.com/office/drawing/2014/main" id="{5746D5DE-CDAA-4AAC-A7FD-87896CD8B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555577"/>
            <a:ext cx="3816796" cy="3302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978307"/>
      </p:ext>
    </p:extLst>
  </p:cSld>
  <p:clrMapOvr>
    <a:masterClrMapping/>
  </p:clrMapOvr>
  <p:transition>
    <p:randomBa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E1CEA-253F-4D2F-8D81-C87358629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3200" dirty="0"/>
              <a:t>Definicje – SVM </a:t>
            </a:r>
            <a:endParaRPr lang="en-GB" dirty="0"/>
          </a:p>
        </p:txBody>
      </p:sp>
      <p:pic>
        <p:nvPicPr>
          <p:cNvPr id="2052" name="Picture 4" descr="https://upload.wikimedia.org/wikipedia/commons/thumb/c/cc/Kernel_trick_idea.svg/1260px-Kernel_trick_idea.svg.png">
            <a:extLst>
              <a:ext uri="{FF2B5EF4-FFF2-40B4-BE49-F238E27FC236}">
                <a16:creationId xmlns:a16="http://schemas.microsoft.com/office/drawing/2014/main" id="{7FE42F38-9C28-4E9C-BBA9-7A544B0EC7B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2506323"/>
            <a:ext cx="8424862" cy="3610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9807717"/>
      </p:ext>
    </p:extLst>
  </p:cSld>
  <p:clrMapOvr>
    <a:masterClrMapping/>
  </p:clrMapOvr>
  <p:transition>
    <p:randomBa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C8B41-8ABA-4F99-8005-7BA791FE9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Przetwarzanie obrazów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9372A-A3ED-4F56-8EA6-A5354FF01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187" y="1771477"/>
            <a:ext cx="8424862" cy="486092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pl-PL" b="1" dirty="0">
                <a:latin typeface="Helvetica"/>
                <a:ea typeface="Helvetica"/>
                <a:cs typeface="Helvetica"/>
                <a:sym typeface="Helvetica"/>
              </a:rPr>
              <a:t>HSV (Hue Saturation Value) - </a:t>
            </a:r>
            <a:r>
              <a:rPr lang="pl-PL" dirty="0"/>
              <a:t>Model opisu przestrzeni barw. </a:t>
            </a:r>
          </a:p>
          <a:p>
            <a:pPr>
              <a:lnSpc>
                <a:spcPct val="120000"/>
              </a:lnSpc>
            </a:pPr>
            <a:endParaRPr lang="pl-PL" dirty="0"/>
          </a:p>
          <a:p>
            <a:pPr marL="385010" indent="-385010">
              <a:lnSpc>
                <a:spcPct val="120000"/>
              </a:lnSpc>
              <a:buSzPct val="75000"/>
            </a:pPr>
            <a:r>
              <a:rPr lang="pl-PL" dirty="0"/>
              <a:t>Nawiązuje do działania ludzkiego zmysłu wzroku</a:t>
            </a:r>
          </a:p>
          <a:p>
            <a:pPr marL="385010" indent="-385010">
              <a:lnSpc>
                <a:spcPct val="120000"/>
              </a:lnSpc>
              <a:buSzPct val="75000"/>
            </a:pPr>
            <a:r>
              <a:rPr lang="pl-PL" dirty="0"/>
              <a:t>Barwy jako światło z oświetlenia otoczenia</a:t>
            </a:r>
          </a:p>
          <a:p>
            <a:pPr marL="385010" indent="-385010">
              <a:lnSpc>
                <a:spcPct val="120000"/>
              </a:lnSpc>
              <a:buSzPct val="75000"/>
            </a:pPr>
            <a:r>
              <a:rPr lang="pl-PL" dirty="0"/>
              <a:t>Model jest rozpatrywany jako stożek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4039105"/>
      </p:ext>
    </p:extLst>
  </p:cSld>
  <p:clrMapOvr>
    <a:masterClrMapping/>
  </p:clrMapOvr>
  <p:transition>
    <p:randomBar/>
  </p:transition>
</p:sld>
</file>

<file path=ppt/theme/theme1.xml><?xml version="1.0" encoding="utf-8"?>
<a:theme xmlns:a="http://schemas.openxmlformats.org/drawingml/2006/main" name="prezentacja-pl">
  <a:themeElements>
    <a:clrScheme name="1_Projekt domyślny 1">
      <a:dk1>
        <a:srgbClr val="000000"/>
      </a:dk1>
      <a:lt1>
        <a:srgbClr val="FFFFFF"/>
      </a:lt1>
      <a:dk2>
        <a:srgbClr val="FFEBD5"/>
      </a:dk2>
      <a:lt2>
        <a:srgbClr val="78120A"/>
      </a:lt2>
      <a:accent1>
        <a:srgbClr val="E32213"/>
      </a:accent1>
      <a:accent2>
        <a:srgbClr val="FFD3A1"/>
      </a:accent2>
      <a:accent3>
        <a:srgbClr val="FFFFFF"/>
      </a:accent3>
      <a:accent4>
        <a:srgbClr val="000000"/>
      </a:accent4>
      <a:accent5>
        <a:srgbClr val="EFABAA"/>
      </a:accent5>
      <a:accent6>
        <a:srgbClr val="E7BF91"/>
      </a:accent6>
      <a:hlink>
        <a:srgbClr val="FFD9AF"/>
      </a:hlink>
      <a:folHlink>
        <a:srgbClr val="FFB25D"/>
      </a:folHlink>
    </a:clrScheme>
    <a:fontScheme name="1_Projekt domyślny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Projekt domyślny 1">
        <a:dk1>
          <a:srgbClr val="000000"/>
        </a:dk1>
        <a:lt1>
          <a:srgbClr val="FFFFFF"/>
        </a:lt1>
        <a:dk2>
          <a:srgbClr val="FFEBD5"/>
        </a:dk2>
        <a:lt2>
          <a:srgbClr val="78120A"/>
        </a:lt2>
        <a:accent1>
          <a:srgbClr val="E32213"/>
        </a:accent1>
        <a:accent2>
          <a:srgbClr val="FFD3A1"/>
        </a:accent2>
        <a:accent3>
          <a:srgbClr val="FFFFFF"/>
        </a:accent3>
        <a:accent4>
          <a:srgbClr val="000000"/>
        </a:accent4>
        <a:accent5>
          <a:srgbClr val="EFABAA"/>
        </a:accent5>
        <a:accent6>
          <a:srgbClr val="E7BF91"/>
        </a:accent6>
        <a:hlink>
          <a:srgbClr val="FFD9AF"/>
        </a:hlink>
        <a:folHlink>
          <a:srgbClr val="FFB25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prezentacja-pl</Template>
  <TotalTime>1280</TotalTime>
  <Words>507</Words>
  <Application>Microsoft Office PowerPoint</Application>
  <PresentationFormat>On-screen Show (4:3)</PresentationFormat>
  <Paragraphs>96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Courier New</vt:lpstr>
      <vt:lpstr>Helvetica</vt:lpstr>
      <vt:lpstr>Helvetica Light</vt:lpstr>
      <vt:lpstr>Trebuchet MS</vt:lpstr>
      <vt:lpstr>Wingdings</vt:lpstr>
      <vt:lpstr>prezentacja-pl</vt:lpstr>
      <vt:lpstr>Klasyfikacja znaków drogowych z wykorzystaniem Maszyny Wektorów Nośnych</vt:lpstr>
      <vt:lpstr>Plan prezentacji</vt:lpstr>
      <vt:lpstr>Wstęp</vt:lpstr>
      <vt:lpstr>Przyszłość projektu</vt:lpstr>
      <vt:lpstr>Definicje – Supervised Learning</vt:lpstr>
      <vt:lpstr>OpenCV</vt:lpstr>
      <vt:lpstr>Definicje - SVM</vt:lpstr>
      <vt:lpstr>Definicje – SVM </vt:lpstr>
      <vt:lpstr>Przetwarzanie obrazów</vt:lpstr>
      <vt:lpstr>Przetwarzanie obrazów</vt:lpstr>
      <vt:lpstr>Przetwarzanie obrazów</vt:lpstr>
      <vt:lpstr>Baza obrazów</vt:lpstr>
      <vt:lpstr>Baza obrazów</vt:lpstr>
      <vt:lpstr>Obróbka obrazow</vt:lpstr>
      <vt:lpstr>Nauka</vt:lpstr>
      <vt:lpstr>Nauka 1 vs 1 oraz 1 vs all</vt:lpstr>
      <vt:lpstr>Lekka wizualizacja</vt:lpstr>
      <vt:lpstr>Haar Cascade – trening dla kadego </vt:lpstr>
      <vt:lpstr>Kod (całość)</vt:lpstr>
      <vt:lpstr>Efekt</vt:lpstr>
      <vt:lpstr>Źródła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tytuł prezentacji</dc:title>
  <dc:creator>mateusz</dc:creator>
  <cp:lastModifiedBy>mateusz</cp:lastModifiedBy>
  <cp:revision>46</cp:revision>
  <dcterms:created xsi:type="dcterms:W3CDTF">2018-01-14T16:32:08Z</dcterms:created>
  <dcterms:modified xsi:type="dcterms:W3CDTF">2018-06-07T23:07:07Z</dcterms:modified>
</cp:coreProperties>
</file>

<file path=docProps/thumbnail.jpeg>
</file>